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0" r:id="rId2"/>
    <p:sldId id="333" r:id="rId3"/>
    <p:sldId id="334" r:id="rId4"/>
    <p:sldId id="302" r:id="rId5"/>
    <p:sldId id="323" r:id="rId6"/>
    <p:sldId id="335" r:id="rId7"/>
    <p:sldId id="289" r:id="rId8"/>
    <p:sldId id="342" r:id="rId9"/>
    <p:sldId id="305" r:id="rId10"/>
    <p:sldId id="316" r:id="rId11"/>
    <p:sldId id="337" r:id="rId12"/>
    <p:sldId id="338" r:id="rId13"/>
    <p:sldId id="339" r:id="rId14"/>
    <p:sldId id="341" r:id="rId15"/>
    <p:sldId id="343" r:id="rId1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901A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63" autoAdjust="0"/>
  </p:normalViewPr>
  <p:slideViewPr>
    <p:cSldViewPr>
      <p:cViewPr>
        <p:scale>
          <a:sx n="70" d="100"/>
          <a:sy n="70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972" y="-84"/>
      </p:cViewPr>
      <p:guideLst>
        <p:guide orient="horz" pos="2957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4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7102D3D1-4F19-4A3A-93C8-CE83480AD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2638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D8DEAFB1-7B0D-4649-8660-E7EE56A69A1D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C4B138ED-93AD-47CA-B589-6C54B82CA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170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17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188" indent="-288918" defTabSz="93417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674" indent="-231134" defTabSz="93417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943" indent="-231134" defTabSz="93417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0214" indent="-231134" defTabSz="93417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2482" indent="-231134" defTabSz="9341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4750" indent="-231134" defTabSz="9341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022" indent="-231134" defTabSz="9341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9291" indent="-231134" defTabSz="9341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EECF7C-DA7C-48A3-ABDC-E62CF5B3E2D3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CDDD6-698D-4B5B-8A62-399861769A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6/29/2011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6/29/2011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7EFDD-20B9-4896-9476-E562056E0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798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CDDD6-698D-4B5B-8A62-399861769A9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07/29/2011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DD8-9155-4D87-9FAF-FA423DA388A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273-85B0-48DB-B8C1-AB7C30D35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498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DD8-9155-4D87-9FAF-FA423DA388A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273-85B0-48DB-B8C1-AB7C30D35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871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DD8-9155-4D87-9FAF-FA423DA388A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273-85B0-48DB-B8C1-AB7C30D35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385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DD8-9155-4D87-9FAF-FA423DA388A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273-85B0-48DB-B8C1-AB7C30D35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583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DD8-9155-4D87-9FAF-FA423DA388A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273-85B0-48DB-B8C1-AB7C30D35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597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DD8-9155-4D87-9FAF-FA423DA388A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273-85B0-48DB-B8C1-AB7C30D35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319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DD8-9155-4D87-9FAF-FA423DA388A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273-85B0-48DB-B8C1-AB7C30D35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381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DD8-9155-4D87-9FAF-FA423DA388A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273-85B0-48DB-B8C1-AB7C30D35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157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DD8-9155-4D87-9FAF-FA423DA388A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273-85B0-48DB-B8C1-AB7C30D35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679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DD8-9155-4D87-9FAF-FA423DA388A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273-85B0-48DB-B8C1-AB7C30D35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171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4DD8-9155-4D87-9FAF-FA423DA388A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273-85B0-48DB-B8C1-AB7C30D35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938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4DD8-9155-4D87-9FAF-FA423DA388A9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7273-85B0-48DB-B8C1-AB7C30D35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885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abassociates.org/" TargetMode="External"/><Relationship Id="rId2" Type="http://schemas.openxmlformats.org/officeDocument/2006/relationships/hyperlink" Target="https://owa014.msoutlookonline.net/exchange/susan5/Inbox/12_xF8FF_9%20Roundtable%20Reminder-3.EML?Cmd=ope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png"/><Relationship Id="rId3" Type="http://schemas.openxmlformats.org/officeDocument/2006/relationships/image" Target="../media/image10.w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-atlantic region offsh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4000" cy="700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AWClogo4_02_b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31242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062" y="3276600"/>
            <a:ext cx="8991600" cy="2406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+mj-lt"/>
              </a:rPr>
              <a:t>Building an Offshore Wind Industry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000" b="1" dirty="0" smtClean="0">
                <a:solidFill>
                  <a:prstClr val="white"/>
                </a:solidFill>
                <a:latin typeface="+mj-lt"/>
              </a:rPr>
              <a:t>with the Atlantic Wind Connection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+mj-lt"/>
                <a:cs typeface="+mn-cs"/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smtClean="0">
                <a:solidFill>
                  <a:prstClr val="white"/>
                </a:solidFill>
                <a:latin typeface="+mj-lt"/>
              </a:rPr>
              <a:t>December 9, 2011</a:t>
            </a:r>
            <a:endParaRPr lang="en-US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Rectangle 5"/>
          <p:cNvSpPr txBox="1">
            <a:spLocks/>
          </p:cNvSpPr>
          <p:nvPr/>
        </p:nvSpPr>
        <p:spPr bwMode="auto">
          <a:xfrm>
            <a:off x="5777753" y="5638379"/>
            <a:ext cx="3352800" cy="137203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Robert Mitchell, CEO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Atlantic Wind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Connection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202-258-0960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RMitchell@AtlanticWindConnection.com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1400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74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1371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1700" dirty="0" smtClean="0"/>
              <a:t>With AWC there will be many fewer cable crossings </a:t>
            </a:r>
            <a:r>
              <a:rPr lang="en-US" sz="1700" dirty="0"/>
              <a:t>of sensitive </a:t>
            </a:r>
            <a:r>
              <a:rPr lang="en-US" sz="1700" dirty="0" smtClean="0"/>
              <a:t>areas and less disturbance to communities.  Most AWC cables will be underground.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AWC allows </a:t>
            </a:r>
            <a:r>
              <a:rPr lang="en-US" sz="1700" dirty="0"/>
              <a:t>wind farm developers to avoid all state and local permitting, except Coastal Zone Program consistency determination.</a:t>
            </a:r>
          </a:p>
          <a:p>
            <a:pPr lvl="1">
              <a:lnSpc>
                <a:spcPct val="90000"/>
              </a:lnSpc>
            </a:pPr>
            <a:r>
              <a:rPr lang="en-US" sz="1700" dirty="0" smtClean="0"/>
              <a:t>Greater </a:t>
            </a:r>
            <a:r>
              <a:rPr lang="en-US" sz="1700" dirty="0"/>
              <a:t>predictability and lower risk leads to a lower cost of capital and a lower cost of energy for ratepayers. </a:t>
            </a:r>
            <a:endParaRPr lang="en-US" sz="1700" dirty="0" smtClean="0"/>
          </a:p>
          <a:p>
            <a:pPr lvl="1">
              <a:lnSpc>
                <a:spcPct val="90000"/>
              </a:lnSpc>
            </a:pPr>
            <a:r>
              <a:rPr lang="en-US" sz="1700" dirty="0" smtClean="0"/>
              <a:t>AWC allows for faster wind development and in-service dates and lower overall wind cost for ratepayers </a:t>
            </a:r>
            <a:endParaRPr lang="en-US" sz="1700" dirty="0"/>
          </a:p>
          <a:p>
            <a:pPr marL="457200" lvl="1" indent="0">
              <a:buNone/>
            </a:pPr>
            <a:endParaRPr lang="en-US" sz="1200" dirty="0" smtClean="0"/>
          </a:p>
          <a:p>
            <a:pPr lvl="1"/>
            <a:endParaRPr lang="en-US" sz="1200" dirty="0" smtClean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57200" y="274637"/>
            <a:ext cx="8229600" cy="11731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Less environmental disruption with AWC.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Fewer permitting hurdles for wind developers.</a:t>
            </a:r>
          </a:p>
          <a:p>
            <a:pPr>
              <a:defRPr/>
            </a:pPr>
            <a:r>
              <a:rPr lang="en-US" sz="2000" b="1" u="sng" dirty="0">
                <a:solidFill>
                  <a:schemeClr val="bg1"/>
                </a:solidFill>
              </a:rPr>
              <a:t>Delaware </a:t>
            </a:r>
            <a:r>
              <a:rPr lang="en-US" sz="2000" b="1" u="sng" dirty="0" smtClean="0">
                <a:solidFill>
                  <a:schemeClr val="bg1"/>
                </a:solidFill>
              </a:rPr>
              <a:t>Example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6B8523-04E7-47C1-AF38-02ECD98D4C0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35550740"/>
              </p:ext>
            </p:extLst>
          </p:nvPr>
        </p:nvGraphicFramePr>
        <p:xfrm>
          <a:off x="425938" y="3352800"/>
          <a:ext cx="8229600" cy="2697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327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Typical wind farm developer state permitting obstacles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27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Using radial interconnections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Using an AWC backbone interconnection</a:t>
                      </a:r>
                      <a:endParaRPr lang="en-US" sz="1600" dirty="0"/>
                    </a:p>
                  </a:txBody>
                  <a:tcPr/>
                </a:tc>
              </a:tr>
              <a:tr h="1831979"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Coastal Zone Consistency Determination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Coastal Zone Permit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Coastal Construction Permit for Construction Seaward of the DNREC Building Line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Construction Letter of Approval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Wetlands and Subaqueous Lands Permit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NPDES Construction Permit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Consultation with SHPO/THPO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Delaware DOT Utility Construction Permit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1. Coastal</a:t>
                      </a:r>
                      <a:r>
                        <a:rPr lang="en-US" sz="1100" baseline="0" dirty="0" smtClean="0"/>
                        <a:t> Zone Consistency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84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104775"/>
            <a:ext cx="8382000" cy="88423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AWC lowers the hidden </a:t>
            </a:r>
            <a:r>
              <a:rPr lang="en-US" sz="2800" dirty="0">
                <a:solidFill>
                  <a:schemeClr val="bg1"/>
                </a:solidFill>
              </a:rPr>
              <a:t>costs </a:t>
            </a:r>
            <a:r>
              <a:rPr lang="en-US" sz="2800" dirty="0" smtClean="0">
                <a:solidFill>
                  <a:schemeClr val="bg1"/>
                </a:solidFill>
              </a:rPr>
              <a:t>consumers pay for congestion.</a:t>
            </a:r>
            <a:endParaRPr lang="en-US" sz="2800" dirty="0" smtClean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B27D2E4-CE49-4D96-8133-8E66D87CFC8A}" type="slidenum">
              <a:rPr lang="en-US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en-US" dirty="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04888"/>
            <a:ext cx="6858000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7315200" y="1752600"/>
            <a:ext cx="19050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>
                <a:latin typeface="Calibri" charset="0"/>
                <a:cs typeface="Arial" charset="0"/>
              </a:rPr>
              <a:t>Congestion is the inability to deliver power where it is needed.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>
                <a:latin typeface="Calibri" charset="0"/>
                <a:cs typeface="Arial" charset="0"/>
              </a:rPr>
              <a:t>Eliminating congestion would provide huge value to consumers.</a:t>
            </a:r>
            <a:endParaRPr lang="en-US" sz="1400" dirty="0">
              <a:latin typeface="Calibri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4800600"/>
            <a:ext cx="1676400" cy="14779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US" sz="1500" dirty="0" smtClean="0">
                <a:solidFill>
                  <a:schemeClr val="bg1"/>
                </a:solidFill>
                <a:cs typeface="Arial" charset="0"/>
              </a:rPr>
              <a:t>An offshore backbone is more easily built, electrically separate, and more secure.</a:t>
            </a:r>
          </a:p>
        </p:txBody>
      </p:sp>
      <p:sp>
        <p:nvSpPr>
          <p:cNvPr id="8" name="Left Arrow 7"/>
          <p:cNvSpPr/>
          <p:nvPr/>
        </p:nvSpPr>
        <p:spPr>
          <a:xfrm rot="2440542">
            <a:off x="6085091" y="4723536"/>
            <a:ext cx="1066800" cy="3619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438400"/>
            <a:ext cx="2362200" cy="20621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FFC000"/>
                </a:solidFill>
                <a:cs typeface="Arial" charset="0"/>
              </a:rPr>
              <a:t>Additional land-based transmission is not the best way to relieve congestion.  It is difficult and expensive to implement, and vulnerable to typical failures.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124200" y="3652838"/>
            <a:ext cx="1524000" cy="3095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203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36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 Concern on the Horizon</a:t>
            </a:r>
            <a:r>
              <a:rPr lang="en-US" sz="1800" dirty="0" smtClean="0">
                <a:solidFill>
                  <a:schemeClr val="bg1"/>
                </a:solidFill>
              </a:rPr>
              <a:t>:  PJM is planning new Midwest and east coast transmission facilities that will be able to move large amounts of Midwest wind to the east coast.</a:t>
            </a:r>
            <a:endParaRPr lang="en-US" sz="18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415" y="1752600"/>
            <a:ext cx="6035545" cy="386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4815" y="1676400"/>
            <a:ext cx="276078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Delaware and other east </a:t>
            </a:r>
            <a:r>
              <a:rPr lang="en-US" sz="1400" dirty="0"/>
              <a:t>coast states will pay for these </a:t>
            </a:r>
            <a:r>
              <a:rPr lang="en-US" sz="1400" dirty="0" smtClean="0"/>
              <a:t>additions. </a:t>
            </a:r>
            <a:endParaRPr lang="en-US" sz="1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/>
              <a:t>Just the Midwest additions will cost </a:t>
            </a:r>
            <a:r>
              <a:rPr lang="en-US" sz="1200" dirty="0" smtClean="0"/>
              <a:t>Delaware </a:t>
            </a:r>
            <a:r>
              <a:rPr lang="en-US" sz="1200" dirty="0"/>
              <a:t>about </a:t>
            </a:r>
            <a:r>
              <a:rPr lang="en-US" sz="1200" dirty="0" smtClean="0"/>
              <a:t>$16 </a:t>
            </a:r>
            <a:r>
              <a:rPr lang="en-US" sz="1200" dirty="0"/>
              <a:t>million per </a:t>
            </a:r>
            <a:r>
              <a:rPr lang="en-US" sz="1200" dirty="0" smtClean="0"/>
              <a:t>year (more if new eastern transmission also is built).</a:t>
            </a:r>
            <a:endParaRPr lang="en-US" sz="12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Delaware’s RPS and transmission rates will promote Midwest wind jobs and economic development, not Delaware jobs.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Delaware will get less in reliability and congestion relief benefits with Midwest transmission than with the AWC offshore backbone.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200" dirty="0"/>
              <a:t>Wind dispatched along the coast lowers prices in the east more than wind dispatched in the Midwest.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273-85B0-48DB-B8C1-AB7C30D35FD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0" y="5642671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PJM TEAC </a:t>
            </a:r>
            <a:r>
              <a:rPr lang="en-US" sz="1000" dirty="0"/>
              <a:t>(August 4, 2011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648200" y="3352800"/>
            <a:ext cx="228600" cy="25908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200401" y="1828800"/>
            <a:ext cx="2743200" cy="19812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86200" y="5954494"/>
            <a:ext cx="2438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Approx. $5 billion of proposed Midwest transmission to support RPS requirements.  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5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68363"/>
          </a:xfrm>
          <a:solidFill>
            <a:schemeClr val="accent1"/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Regional Offshore Wind Industry Potential Benefits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Total benefits from 6,600 MW </a:t>
            </a:r>
            <a:r>
              <a:rPr lang="en-US" sz="1800" dirty="0">
                <a:solidFill>
                  <a:schemeClr val="bg1"/>
                </a:solidFill>
              </a:rPr>
              <a:t>of offshore wind plus </a:t>
            </a:r>
            <a:r>
              <a:rPr lang="en-US" sz="1800" dirty="0" smtClean="0">
                <a:solidFill>
                  <a:schemeClr val="bg1"/>
                </a:solidFill>
              </a:rPr>
              <a:t>AWC are substantial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 Capital cost approx. $28 billion ($4,200/kW):  </a:t>
            </a:r>
            <a:r>
              <a:rPr lang="en-US" sz="1800" b="1" dirty="0" smtClean="0">
                <a:solidFill>
                  <a:schemeClr val="bg1"/>
                </a:solidFill>
              </a:rPr>
              <a:t>Benefits approx. $44 billion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" cy="457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523-04E7-47C1-AF38-02ECD98D4C0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6958715"/>
              </p:ext>
            </p:extLst>
          </p:nvPr>
        </p:nvGraphicFramePr>
        <p:xfrm>
          <a:off x="1066800" y="1371600"/>
          <a:ext cx="70104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604010"/>
                <a:gridCol w="28917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</a:t>
                      </a:r>
                      <a:r>
                        <a:rPr lang="en-US" baseline="0" dirty="0" smtClean="0"/>
                        <a:t> net present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Offshore wind energy</a:t>
                      </a:r>
                      <a:r>
                        <a:rPr lang="en-US" sz="1600" baseline="0" dirty="0" smtClean="0"/>
                        <a:t> value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Value</a:t>
                      </a:r>
                      <a:r>
                        <a:rPr lang="en-US" sz="1000" baseline="0" dirty="0" smtClean="0"/>
                        <a:t> of offshore wind energy generated by 6,600 MW) of wind farms.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 market price suppression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Wind</a:t>
                      </a:r>
                      <a:r>
                        <a:rPr lang="en-US" sz="1000" baseline="0" dirty="0" smtClean="0"/>
                        <a:t> energy bids into the auction based energy markets at zero and reduces energy market clearing prices.</a:t>
                      </a:r>
                      <a:endParaRPr lang="en-US" sz="10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AWC production</a:t>
                      </a:r>
                      <a:r>
                        <a:rPr lang="en-US" sz="1600" baseline="0" dirty="0" smtClean="0"/>
                        <a:t> cost savings and </a:t>
                      </a:r>
                      <a:r>
                        <a:rPr lang="en-US" sz="1600" dirty="0" smtClean="0"/>
                        <a:t>capacity market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$3.4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AWC provides production cost savings</a:t>
                      </a:r>
                      <a:r>
                        <a:rPr lang="en-US" sz="1000" baseline="0" dirty="0" smtClean="0"/>
                        <a:t> by promoting more efficient dispatch of generation.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AWC</a:t>
                      </a:r>
                      <a:r>
                        <a:rPr lang="en-US" sz="1000" baseline="0" dirty="0" smtClean="0"/>
                        <a:t> provides a controllable transmission network that has significant capacity value.</a:t>
                      </a:r>
                      <a:endParaRPr lang="en-US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Reliability improvements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AWC</a:t>
                      </a:r>
                      <a:r>
                        <a:rPr lang="en-US" sz="1000" baseline="0" dirty="0" smtClean="0"/>
                        <a:t> improves voltage and frequency regulation and can help re-start the grid after a blackout.  This estimate is a fraction of the estimated cost of the 2003 northeast blackout ($7-$10 billion).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Tax benefit</a:t>
                      </a:r>
                      <a:r>
                        <a:rPr lang="en-US" sz="1600" baseline="0" dirty="0" smtClean="0"/>
                        <a:t> from j</a:t>
                      </a:r>
                      <a:r>
                        <a:rPr lang="en-US" sz="1600" dirty="0" smtClean="0"/>
                        <a:t>ob creation and economic activity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The Brattle</a:t>
                      </a:r>
                      <a:r>
                        <a:rPr lang="en-US" sz="1000" baseline="0" dirty="0" smtClean="0"/>
                        <a:t> Group estimated economic activity at $30-$52 billion and job creation at 183,000 – 263,000 FTE job-years for 6,600 MW of offshore wind and the AWC backbone.  We estimate associated tax revenues at a small fraction of this economic activity $4 billion. 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Value of emission reductions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$5.2 billion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Offshore wind produces</a:t>
                      </a:r>
                      <a:r>
                        <a:rPr lang="en-US" sz="1000" baseline="0" dirty="0" smtClean="0"/>
                        <a:t> significant reductions in CO2, SO2 and </a:t>
                      </a:r>
                      <a:r>
                        <a:rPr lang="en-US" sz="1000" baseline="0" dirty="0" err="1" smtClean="0"/>
                        <a:t>NOx</a:t>
                      </a:r>
                      <a:r>
                        <a:rPr lang="en-US" sz="1000" baseline="0" dirty="0" smtClean="0"/>
                        <a:t>. Assuming $30/ton, the value of reduced CO2 emissions alone is equal to $5.2 billion. </a:t>
                      </a:r>
                      <a:endParaRPr lang="en-US" sz="1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751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28600" y="1402520"/>
            <a:ext cx="8839200" cy="5379280"/>
            <a:chOff x="0" y="955123"/>
            <a:chExt cx="9144000" cy="5420277"/>
          </a:xfrm>
        </p:grpSpPr>
        <p:sp>
          <p:nvSpPr>
            <p:cNvPr id="18" name="Rounded Rectangle 17"/>
            <p:cNvSpPr/>
            <p:nvPr/>
          </p:nvSpPr>
          <p:spPr>
            <a:xfrm>
              <a:off x="1386314" y="955123"/>
              <a:ext cx="6371372" cy="79747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0" y="996120"/>
              <a:ext cx="9144000" cy="5379280"/>
              <a:chOff x="0" y="996120"/>
              <a:chExt cx="9144000" cy="537928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752600"/>
                <a:ext cx="9144000" cy="46228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1089" y="1162049"/>
                <a:ext cx="1370442" cy="45719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1800" y="1147592"/>
                <a:ext cx="1310419" cy="452607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7224" y="996120"/>
                <a:ext cx="1489221" cy="64507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8167" y="1244170"/>
                <a:ext cx="1633319" cy="292955"/>
              </a:xfrm>
              <a:prstGeom prst="rect">
                <a:avLst/>
              </a:prstGeom>
            </p:spPr>
          </p:pic>
          <p:sp>
            <p:nvSpPr>
              <p:cNvPr id="10" name="Curved Right Arrow 9"/>
              <p:cNvSpPr/>
              <p:nvPr/>
            </p:nvSpPr>
            <p:spPr>
              <a:xfrm>
                <a:off x="609600" y="1295400"/>
                <a:ext cx="776714" cy="1837219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ent Arrow 15"/>
              <p:cNvSpPr/>
              <p:nvPr/>
            </p:nvSpPr>
            <p:spPr>
              <a:xfrm rot="10800000">
                <a:off x="4495799" y="1752598"/>
                <a:ext cx="609599" cy="1109109"/>
              </a:xfrm>
              <a:prstGeom prst="bentArrow">
                <a:avLst>
                  <a:gd name="adj1" fmla="val 21876"/>
                  <a:gd name="adj2" fmla="val 23830"/>
                  <a:gd name="adj3" fmla="val 25000"/>
                  <a:gd name="adj4" fmla="val 624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Bent Arrow 16"/>
              <p:cNvSpPr/>
              <p:nvPr/>
            </p:nvSpPr>
            <p:spPr>
              <a:xfrm rot="10800000" flipH="1">
                <a:off x="3703209" y="1752599"/>
                <a:ext cx="563991" cy="990596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4941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Curved Right Arrow 20"/>
              <p:cNvSpPr/>
              <p:nvPr/>
            </p:nvSpPr>
            <p:spPr>
              <a:xfrm flipH="1">
                <a:off x="7757686" y="1318659"/>
                <a:ext cx="776714" cy="1837219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7" name="Title 10"/>
          <p:cNvSpPr txBox="1">
            <a:spLocks/>
          </p:cNvSpPr>
          <p:nvPr/>
        </p:nvSpPr>
        <p:spPr>
          <a:xfrm>
            <a:off x="457200" y="274638"/>
            <a:ext cx="8229600" cy="102076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bg1"/>
                </a:solidFill>
              </a:rPr>
              <a:t>AWC is funded by a team of global </a:t>
            </a:r>
            <a:r>
              <a:rPr lang="en-US" sz="3000" dirty="0">
                <a:solidFill>
                  <a:schemeClr val="bg1"/>
                </a:solidFill>
              </a:rPr>
              <a:t>i</a:t>
            </a:r>
            <a:r>
              <a:rPr lang="en-US" sz="3000" dirty="0" smtClean="0">
                <a:solidFill>
                  <a:schemeClr val="bg1"/>
                </a:solidFill>
              </a:rPr>
              <a:t>nvestors</a:t>
            </a:r>
          </a:p>
        </p:txBody>
      </p:sp>
      <p:sp>
        <p:nvSpPr>
          <p:cNvPr id="22" name="Title 10"/>
          <p:cNvSpPr txBox="1">
            <a:spLocks/>
          </p:cNvSpPr>
          <p:nvPr/>
        </p:nvSpPr>
        <p:spPr>
          <a:xfrm>
            <a:off x="457200" y="6172200"/>
            <a:ext cx="8229600" cy="622109"/>
          </a:xfrm>
          <a:prstGeom prst="rect">
            <a:avLst/>
          </a:prstGeom>
          <a:solidFill>
            <a:srgbClr val="0E901A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chemeClr val="bg1"/>
                </a:solidFill>
              </a:rPr>
              <a:t>Development Led by Experienced Independent Transmission Company</a:t>
            </a:r>
            <a:endParaRPr lang="en-US" sz="3000" b="1" dirty="0" smtClean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flipV="1">
            <a:off x="2332367" y="5596604"/>
            <a:ext cx="4479266" cy="575596"/>
          </a:xfrm>
          <a:prstGeom prst="roundRect">
            <a:avLst/>
          </a:prstGeom>
          <a:solidFill>
            <a:schemeClr val="bg1"/>
          </a:solidFill>
          <a:ln>
            <a:solidFill>
              <a:srgbClr val="0E9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638800"/>
            <a:ext cx="4425496" cy="49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1752600" y="3429000"/>
            <a:ext cx="762000" cy="2167604"/>
          </a:xfrm>
          <a:prstGeom prst="straightConnector1">
            <a:avLst/>
          </a:prstGeom>
          <a:ln w="38100">
            <a:solidFill>
              <a:srgbClr val="0E90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2057400" y="2971800"/>
            <a:ext cx="457200" cy="2624804"/>
          </a:xfrm>
          <a:prstGeom prst="straightConnector1">
            <a:avLst/>
          </a:prstGeom>
          <a:ln w="38100">
            <a:solidFill>
              <a:srgbClr val="0E90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514600" y="3294684"/>
            <a:ext cx="0" cy="2277000"/>
          </a:xfrm>
          <a:prstGeom prst="straightConnector1">
            <a:avLst/>
          </a:prstGeom>
          <a:ln w="38100">
            <a:solidFill>
              <a:srgbClr val="0E90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514600" y="3294684"/>
            <a:ext cx="228600" cy="2277000"/>
          </a:xfrm>
          <a:prstGeom prst="straightConnector1">
            <a:avLst/>
          </a:prstGeom>
          <a:ln w="38100">
            <a:solidFill>
              <a:srgbClr val="0E90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579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57400"/>
            <a:ext cx="8763000" cy="32766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Cambria" pitchFamily="18" charset="0"/>
              </a:rPr>
              <a:t>This presentation was given at the 12.9.2011 </a:t>
            </a:r>
            <a:br>
              <a:rPr lang="en-US" sz="3200" dirty="0" smtClean="0">
                <a:latin typeface="Cambria" pitchFamily="18" charset="0"/>
              </a:rPr>
            </a:br>
            <a:r>
              <a:rPr lang="en-US" sz="3200" dirty="0" smtClean="0">
                <a:latin typeface="Cambria" pitchFamily="18" charset="0"/>
              </a:rPr>
              <a:t>New England Electricity Restructuring Roundtable,  </a:t>
            </a:r>
            <a:br>
              <a:rPr lang="en-US" sz="3200" dirty="0" smtClean="0">
                <a:latin typeface="Cambria" pitchFamily="18" charset="0"/>
              </a:rPr>
            </a:br>
            <a:r>
              <a:rPr lang="en-US" sz="3200" dirty="0" smtClean="0">
                <a:latin typeface="Cambria" pitchFamily="18" charset="0"/>
              </a:rPr>
              <a:t>“</a:t>
            </a:r>
            <a:r>
              <a:rPr lang="en-US" sz="3200" i="1" dirty="0" smtClean="0">
                <a:latin typeface="Cambria" pitchFamily="18" charset="0"/>
                <a:hlinkClick r:id="rId2"/>
              </a:rPr>
              <a:t>Renewable Energy-Related Transmission</a:t>
            </a:r>
            <a:br>
              <a:rPr lang="en-US" sz="3200" i="1" dirty="0" smtClean="0">
                <a:latin typeface="Cambria" pitchFamily="18" charset="0"/>
                <a:hlinkClick r:id="rId2"/>
              </a:rPr>
            </a:br>
            <a:r>
              <a:rPr lang="en-US" sz="3200" i="1" dirty="0" smtClean="0">
                <a:latin typeface="Cambria" pitchFamily="18" charset="0"/>
                <a:hlinkClick r:id="rId2"/>
              </a:rPr>
              <a:t> for New Englanders: by Land and by Sea</a:t>
            </a:r>
            <a:r>
              <a:rPr lang="en-US" sz="3200" i="1" dirty="0" smtClean="0">
                <a:latin typeface="Cambria" pitchFamily="18" charset="0"/>
              </a:rPr>
              <a:t>”</a:t>
            </a:r>
            <a:br>
              <a:rPr lang="en-US" sz="3200" i="1" dirty="0" smtClean="0">
                <a:latin typeface="Cambria" pitchFamily="18" charset="0"/>
              </a:rPr>
            </a:br>
            <a:r>
              <a:rPr lang="en-US" sz="3200" dirty="0" smtClean="0">
                <a:latin typeface="Cambria" pitchFamily="18" charset="0"/>
              </a:rPr>
              <a:t>convened and moderated by </a:t>
            </a:r>
            <a:r>
              <a:rPr lang="en-US" sz="3200" dirty="0" smtClean="0">
                <a:latin typeface="Cambria" pitchFamily="18" charset="0"/>
                <a:hlinkClick r:id="rId3"/>
              </a:rPr>
              <a:t>Raab Associates, Ltd</a:t>
            </a:r>
            <a:r>
              <a:rPr lang="en-US" sz="3200" dirty="0" smtClean="0">
                <a:latin typeface="Cambria" pitchFamily="18" charset="0"/>
              </a:rPr>
              <a:t>. 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8600"/>
            <a:ext cx="3009900" cy="19240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876800"/>
            <a:ext cx="45910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676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1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U.S. energy demand</a:t>
            </a:r>
          </a:p>
        </p:txBody>
      </p:sp>
      <p:pic>
        <p:nvPicPr>
          <p:cNvPr id="3076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143000"/>
            <a:ext cx="8801100" cy="52546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4C530-ECB7-4223-AD0A-4B827E2A52C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9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1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4"/>
          <p:cNvSpPr>
            <a:spLocks noGrp="1"/>
          </p:cNvSpPr>
          <p:nvPr>
            <p:ph type="title"/>
          </p:nvPr>
        </p:nvSpPr>
        <p:spPr>
          <a:xfrm>
            <a:off x="25400" y="228600"/>
            <a:ext cx="9220200" cy="742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900" dirty="0" smtClean="0"/>
              <a:t>“The mid-Atlantic region offers the most abundant and most attractive offshore wind resources in the country.” </a:t>
            </a:r>
            <a:r>
              <a:rPr lang="en-US" sz="1300" dirty="0" smtClean="0"/>
              <a:t>The Brattle Group</a:t>
            </a:r>
          </a:p>
        </p:txBody>
      </p:sp>
      <p:pic>
        <p:nvPicPr>
          <p:cNvPr id="4100" name="Picture 6" descr="population and wind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43000"/>
            <a:ext cx="7756525" cy="4953000"/>
          </a:xfrm>
        </p:spPr>
      </p:pic>
      <p:sp>
        <p:nvSpPr>
          <p:cNvPr id="4" name="Slide Number Placeholder 1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0AD060B-7553-4241-8349-BD73FD5C0B84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34200" y="4724400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86600" y="4876800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4968875"/>
            <a:ext cx="762000" cy="1073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58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5613" y="263525"/>
            <a:ext cx="8229600" cy="1031875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2400" b="1" i="1" dirty="0" smtClean="0">
                <a:solidFill>
                  <a:schemeClr val="bg1"/>
                </a:solidFill>
              </a:rPr>
              <a:t>“Local roads or an interstate highway network?”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Planning ahead to avoid obstacles will save ratepayers money</a:t>
            </a:r>
          </a:p>
        </p:txBody>
      </p:sp>
      <p:sp>
        <p:nvSpPr>
          <p:cNvPr id="512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FA01B86-6209-44FC-B5CF-97808D8F256C}" type="slidenum">
              <a:rPr lang="en-US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en-US" dirty="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730" y="1552181"/>
            <a:ext cx="3705256" cy="4795037"/>
          </a:xfrm>
          <a:prstGeom prst="rect">
            <a:avLst/>
          </a:prstGeom>
        </p:spPr>
      </p:pic>
      <p:pic>
        <p:nvPicPr>
          <p:cNvPr id="5133" name="Picture 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00200"/>
            <a:ext cx="4244428" cy="465455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</p:pic>
    </p:spTree>
    <p:extLst>
      <p:ext uri="{BB962C8B-B14F-4D97-AF65-F5344CB8AC3E}">
        <p14:creationId xmlns="" xmlns:p14="http://schemas.microsoft.com/office/powerpoint/2010/main" val="19010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5613" y="263525"/>
            <a:ext cx="8229600" cy="1031875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2000" i="1" smtClean="0">
                <a:solidFill>
                  <a:schemeClr val="bg1"/>
                </a:solidFill>
              </a:rPr>
              <a:t>“Local roads or an interstate highway network?”</a:t>
            </a:r>
            <a:r>
              <a:rPr lang="en-US" sz="2000" smtClean="0">
                <a:solidFill>
                  <a:schemeClr val="bg1"/>
                </a:solidFill>
              </a:rPr>
              <a:t/>
            </a:r>
            <a:br>
              <a:rPr lang="en-US" sz="2000" smtClean="0">
                <a:solidFill>
                  <a:schemeClr val="bg1"/>
                </a:solidFill>
              </a:rPr>
            </a:br>
            <a:r>
              <a:rPr lang="en-US" sz="2000" smtClean="0">
                <a:solidFill>
                  <a:schemeClr val="bg1"/>
                </a:solidFill>
              </a:rPr>
              <a:t>Planning ahead to avoid obstacles will save ratepayers money in the long run</a:t>
            </a:r>
          </a:p>
        </p:txBody>
      </p:sp>
      <p:sp>
        <p:nvSpPr>
          <p:cNvPr id="512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6369E83-67FA-47F6-88CF-1455F3897053}" type="slidenum">
              <a:rPr lang="en-US" smtClean="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en-US" smtClean="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otched Right Arrow 7"/>
          <p:cNvSpPr/>
          <p:nvPr/>
        </p:nvSpPr>
        <p:spPr>
          <a:xfrm rot="10607511">
            <a:off x="6100763" y="2549525"/>
            <a:ext cx="620712" cy="198438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126" name="Rectangle 13"/>
          <p:cNvSpPr>
            <a:spLocks noChangeArrowheads="1"/>
          </p:cNvSpPr>
          <p:nvPr/>
        </p:nvSpPr>
        <p:spPr bwMode="auto">
          <a:xfrm>
            <a:off x="4575175" y="1360488"/>
            <a:ext cx="4302125" cy="504031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85000"/>
              </a:lnSpc>
            </a:pPr>
            <a:endParaRPr lang="en-US" b="1" i="1">
              <a:solidFill>
                <a:schemeClr val="accent2"/>
              </a:solidFill>
            </a:endParaRPr>
          </a:p>
        </p:txBody>
      </p:sp>
      <p:sp>
        <p:nvSpPr>
          <p:cNvPr id="5127" name="TextBox 39"/>
          <p:cNvSpPr txBox="1">
            <a:spLocks noChangeArrowheads="1"/>
          </p:cNvSpPr>
          <p:nvPr/>
        </p:nvSpPr>
        <p:spPr bwMode="auto">
          <a:xfrm>
            <a:off x="4633913" y="1493838"/>
            <a:ext cx="408463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>
                <a:latin typeface="Calibri" charset="0"/>
              </a:rPr>
              <a:t>10 year plan to build 350 mile subsea HVDC transmission system off mid-Atlantic states in 5 phases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Calibri" charset="0"/>
              </a:rPr>
              <a:t>Enables up to 7,000 MW of offshore wind to be developed 12 or more miles off the coast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Calibri" charset="0"/>
              </a:rPr>
              <a:t>Helps make offshore wind affordable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Calibri" charset="0"/>
              </a:rPr>
              <a:t>Enables replacement of 5 coal plants – 16 million tons of CO</a:t>
            </a:r>
            <a:r>
              <a:rPr lang="en-US" sz="1200" dirty="0">
                <a:latin typeface="Calibri" charset="0"/>
              </a:rPr>
              <a:t>2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Calibri" charset="0"/>
              </a:rPr>
              <a:t>Is buildable because it can be permitted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Calibri" charset="0"/>
              </a:rPr>
              <a:t>Makes the PJM </a:t>
            </a:r>
            <a:r>
              <a:rPr lang="en-US" dirty="0" smtClean="0">
                <a:latin typeface="Calibri" charset="0"/>
              </a:rPr>
              <a:t>grid more </a:t>
            </a:r>
            <a:r>
              <a:rPr lang="en-US" dirty="0">
                <a:latin typeface="Calibri" charset="0"/>
              </a:rPr>
              <a:t>robust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Calibri" charset="0"/>
              </a:rPr>
              <a:t>$43 billion in benefits from transmission and offshore wind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Calibri" charset="0"/>
              </a:rPr>
              <a:t>Private venture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17638"/>
            <a:ext cx="4474601" cy="49069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91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5613" y="263525"/>
            <a:ext cx="8229600" cy="1031875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3000" dirty="0" smtClean="0">
                <a:solidFill>
                  <a:schemeClr val="bg1"/>
                </a:solidFill>
              </a:rPr>
              <a:t>The Atlantic Wind Connection</a:t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chemeClr val="bg1"/>
                </a:solidFill>
              </a:rPr>
              <a:t>Makes Offshore Wind…</a:t>
            </a:r>
          </a:p>
        </p:txBody>
      </p:sp>
      <p:sp>
        <p:nvSpPr>
          <p:cNvPr id="512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6369E83-67FA-47F6-88CF-1455F3897053}" type="slidenum">
              <a:rPr lang="en-US" smtClean="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en-US" smtClean="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666"/>
          <a:stretch/>
        </p:blipFill>
        <p:spPr>
          <a:xfrm>
            <a:off x="457200" y="1631965"/>
            <a:ext cx="8458200" cy="4638660"/>
          </a:xfrm>
          <a:prstGeom prst="rect">
            <a:avLst/>
          </a:prstGeom>
          <a:pattFill prst="ltVert">
            <a:fgClr>
              <a:schemeClr val="lt1">
                <a:hueOff val="0"/>
                <a:satOff val="0"/>
                <a:lumOff val="0"/>
              </a:schemeClr>
            </a:fgClr>
            <a:bgClr>
              <a:schemeClr val="bg1"/>
            </a:bgClr>
          </a:pattFill>
        </p:spPr>
      </p:pic>
      <p:sp>
        <p:nvSpPr>
          <p:cNvPr id="36" name="Rounded Rectangle 35"/>
          <p:cNvSpPr/>
          <p:nvPr/>
        </p:nvSpPr>
        <p:spPr>
          <a:xfrm>
            <a:off x="5410200" y="2819400"/>
            <a:ext cx="1752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50800" dist="38100" sx="103000" sy="103000" algn="ctr" rotWithShape="0">
                    <a:schemeClr val="bg1">
                      <a:alpha val="77000"/>
                    </a:schemeClr>
                  </a:outerShdw>
                </a:effectLst>
              </a:rPr>
              <a:t>Faster</a:t>
            </a:r>
            <a:endParaRPr lang="en-US" sz="2400" b="1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outerShdw blurRad="50800" dist="38100" sx="103000" sy="103000" algn="ctr" rotWithShape="0">
                  <a:schemeClr val="bg1">
                    <a:alpha val="77000"/>
                  </a:schemeClr>
                </a:outerShdw>
              </a:effectLst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817853" y="3733800"/>
            <a:ext cx="1752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FF00"/>
                </a:solidFill>
              </a:rPr>
              <a:t>Greener</a:t>
            </a:r>
            <a:endParaRPr lang="en-US" sz="2400" b="1" dirty="0">
              <a:solidFill>
                <a:srgbClr val="00FF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191000" y="5410200"/>
            <a:ext cx="1752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Affordable</a:t>
            </a:r>
            <a:endParaRPr lang="en-US" sz="24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724391" y="3124200"/>
            <a:ext cx="286009" cy="0"/>
          </a:xfrm>
          <a:prstGeom prst="line">
            <a:avLst/>
          </a:prstGeom>
          <a:ln w="12700" cmpd="sng">
            <a:gradFill>
              <a:gsLst>
                <a:gs pos="100000">
                  <a:schemeClr val="accent1">
                    <a:tint val="66000"/>
                    <a:satMod val="160000"/>
                    <a:lumMod val="64000"/>
                    <a:alpha val="68000"/>
                  </a:schemeClr>
                </a:gs>
                <a:gs pos="35000">
                  <a:schemeClr val="accent1">
                    <a:tint val="44500"/>
                    <a:satMod val="160000"/>
                    <a:lumMod val="48000"/>
                    <a:lumOff val="52000"/>
                    <a:alpha val="66000"/>
                  </a:schemeClr>
                </a:gs>
                <a:gs pos="0">
                  <a:schemeClr val="bg1"/>
                </a:gs>
              </a:gsLst>
              <a:lin ang="5400000" scaled="0"/>
            </a:gradFill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700255" y="3162300"/>
            <a:ext cx="381000" cy="38100"/>
          </a:xfrm>
          <a:prstGeom prst="line">
            <a:avLst/>
          </a:prstGeom>
          <a:ln w="12700" cmpd="sng">
            <a:gradFill>
              <a:gsLst>
                <a:gs pos="100000">
                  <a:schemeClr val="accent1">
                    <a:tint val="66000"/>
                    <a:satMod val="160000"/>
                    <a:lumMod val="64000"/>
                  </a:schemeClr>
                </a:gs>
                <a:gs pos="49000">
                  <a:schemeClr val="accent1">
                    <a:tint val="44500"/>
                    <a:satMod val="160000"/>
                    <a:lumMod val="98000"/>
                  </a:schemeClr>
                </a:gs>
                <a:gs pos="0">
                  <a:schemeClr val="bg1"/>
                </a:gs>
              </a:gsLst>
              <a:lin ang="5400000" scaled="0"/>
            </a:gradFill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728701" y="3215054"/>
            <a:ext cx="381000" cy="38100"/>
          </a:xfrm>
          <a:prstGeom prst="line">
            <a:avLst/>
          </a:prstGeom>
          <a:ln w="12700" cmpd="sng">
            <a:gradFill>
              <a:gsLst>
                <a:gs pos="100000">
                  <a:schemeClr val="accent1">
                    <a:tint val="66000"/>
                    <a:satMod val="160000"/>
                    <a:lumMod val="64000"/>
                  </a:schemeClr>
                </a:gs>
                <a:gs pos="49000">
                  <a:schemeClr val="accent1">
                    <a:tint val="44500"/>
                    <a:satMod val="160000"/>
                    <a:lumMod val="98000"/>
                  </a:schemeClr>
                </a:gs>
                <a:gs pos="0">
                  <a:schemeClr val="bg1"/>
                </a:gs>
              </a:gsLst>
              <a:lin ang="5400000" scaled="0"/>
            </a:gradFill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6713013" y="3048000"/>
            <a:ext cx="368242" cy="38100"/>
          </a:xfrm>
          <a:prstGeom prst="line">
            <a:avLst/>
          </a:prstGeom>
          <a:ln w="12700" cmpd="sng">
            <a:gradFill>
              <a:gsLst>
                <a:gs pos="100000">
                  <a:schemeClr val="accent1">
                    <a:tint val="66000"/>
                    <a:satMod val="160000"/>
                    <a:lumMod val="64000"/>
                  </a:schemeClr>
                </a:gs>
                <a:gs pos="49000">
                  <a:schemeClr val="accent1">
                    <a:tint val="44500"/>
                    <a:satMod val="160000"/>
                    <a:lumMod val="98000"/>
                  </a:schemeClr>
                </a:gs>
                <a:gs pos="0">
                  <a:schemeClr val="bg1"/>
                </a:gs>
              </a:gsLst>
              <a:lin ang="5400000" scaled="0"/>
            </a:gradFill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676895" y="3230828"/>
            <a:ext cx="381000" cy="76200"/>
          </a:xfrm>
          <a:prstGeom prst="line">
            <a:avLst/>
          </a:prstGeom>
          <a:ln w="12700" cmpd="sng">
            <a:gradFill>
              <a:gsLst>
                <a:gs pos="100000">
                  <a:schemeClr val="accent1">
                    <a:tint val="66000"/>
                    <a:satMod val="160000"/>
                    <a:lumMod val="64000"/>
                  </a:schemeClr>
                </a:gs>
                <a:gs pos="49000">
                  <a:schemeClr val="accent1">
                    <a:tint val="44500"/>
                    <a:satMod val="160000"/>
                    <a:lumMod val="98000"/>
                  </a:schemeClr>
                </a:gs>
                <a:gs pos="0">
                  <a:schemeClr val="bg1"/>
                </a:gs>
              </a:gsLst>
              <a:lin ang="5400000" scaled="0"/>
            </a:gradFill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700255" y="2971800"/>
            <a:ext cx="357640" cy="95250"/>
          </a:xfrm>
          <a:prstGeom prst="line">
            <a:avLst/>
          </a:prstGeom>
          <a:ln w="12700" cmpd="sng">
            <a:gradFill>
              <a:gsLst>
                <a:gs pos="100000">
                  <a:schemeClr val="accent1">
                    <a:tint val="66000"/>
                    <a:satMod val="160000"/>
                    <a:lumMod val="64000"/>
                  </a:schemeClr>
                </a:gs>
                <a:gs pos="49000">
                  <a:schemeClr val="accent1">
                    <a:tint val="44500"/>
                    <a:satMod val="160000"/>
                    <a:lumMod val="98000"/>
                  </a:schemeClr>
                </a:gs>
                <a:gs pos="0">
                  <a:schemeClr val="bg1"/>
                </a:gs>
              </a:gsLst>
              <a:lin ang="5400000" scaled="0"/>
            </a:gradFill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5692715" y="1905000"/>
            <a:ext cx="1752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Bigger</a:t>
            </a:r>
            <a:endParaRPr lang="en-US" sz="44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1014222" y="1828800"/>
            <a:ext cx="4157012" cy="762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112713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kern="1200" dirty="0" smtClean="0"/>
              <a:t>AWC offshore electric grid uniquely promotes large-scale offshore wind development – scale sufficient to make a positive environmental impact, create thousands of jobs, and reduce the cost of offshore wind.</a:t>
            </a:r>
            <a:endParaRPr lang="en-US" sz="1200" kern="12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5171234" y="2209800"/>
            <a:ext cx="52291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660841" y="2743200"/>
            <a:ext cx="4157012" cy="762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112713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kern="1200" dirty="0" smtClean="0"/>
              <a:t>AWC provides a platform on which offshore wind developers can interconnect their wind farms with significantly reduced siting, permitting and interconnection barriers, thus speeding the process of offshore wind development.</a:t>
            </a:r>
            <a:endParaRPr lang="en-US" sz="1200" kern="1200" dirty="0"/>
          </a:p>
        </p:txBody>
      </p:sp>
      <p:cxnSp>
        <p:nvCxnSpPr>
          <p:cNvPr id="92" name="Straight Connector 91"/>
          <p:cNvCxnSpPr>
            <a:endCxn id="36" idx="1"/>
          </p:cNvCxnSpPr>
          <p:nvPr/>
        </p:nvCxnSpPr>
        <p:spPr>
          <a:xfrm>
            <a:off x="4817853" y="3122762"/>
            <a:ext cx="592347" cy="143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460075" y="3657600"/>
            <a:ext cx="4157012" cy="7620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112713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dirty="0" smtClean="0"/>
              <a:t>AWC’s offshore electric grid will have a limited number of landfall points and thus, reduce disturbance to sensitive coastal environments.</a:t>
            </a:r>
            <a:endParaRPr lang="en-US" sz="1200" kern="1200" dirty="0"/>
          </a:p>
        </p:txBody>
      </p:sp>
      <p:sp>
        <p:nvSpPr>
          <p:cNvPr id="95" name="Rounded Rectangle 94"/>
          <p:cNvSpPr/>
          <p:nvPr/>
        </p:nvSpPr>
        <p:spPr>
          <a:xfrm>
            <a:off x="457200" y="5105400"/>
            <a:ext cx="3581400" cy="9906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112713" lvl="1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dirty="0" smtClean="0"/>
              <a:t>A 2010 Brattle Group study found that AWC will reduce the overall costs of developing nearly     7,000 MW of offshore wind farms by between $1.2 to $3 billion</a:t>
            </a:r>
            <a:endParaRPr lang="en-US" sz="1200" kern="1200" dirty="0"/>
          </a:p>
        </p:txBody>
      </p:sp>
      <p:cxnSp>
        <p:nvCxnSpPr>
          <p:cNvPr id="96" name="Straight Connector 95"/>
          <p:cNvCxnSpPr>
            <a:endCxn id="37" idx="1"/>
          </p:cNvCxnSpPr>
          <p:nvPr/>
        </p:nvCxnSpPr>
        <p:spPr>
          <a:xfrm>
            <a:off x="4617087" y="4038600"/>
            <a:ext cx="20076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38" idx="1"/>
          </p:cNvCxnSpPr>
          <p:nvPr/>
        </p:nvCxnSpPr>
        <p:spPr>
          <a:xfrm>
            <a:off x="4038600" y="5715000"/>
            <a:ext cx="152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28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429000" y="135138"/>
            <a:ext cx="3214357" cy="6646661"/>
          </a:xfrm>
          <a:custGeom>
            <a:avLst/>
            <a:gdLst>
              <a:gd name="connsiteX0" fmla="*/ 689342 w 2273952"/>
              <a:gd name="connsiteY0" fmla="*/ 3614737 h 3614737"/>
              <a:gd name="connsiteX1" fmla="*/ 584567 w 2273952"/>
              <a:gd name="connsiteY1" fmla="*/ 3200400 h 3614737"/>
              <a:gd name="connsiteX2" fmla="*/ 346442 w 2273952"/>
              <a:gd name="connsiteY2" fmla="*/ 3028950 h 3614737"/>
              <a:gd name="connsiteX3" fmla="*/ 436929 w 2273952"/>
              <a:gd name="connsiteY3" fmla="*/ 2809875 h 3614737"/>
              <a:gd name="connsiteX4" fmla="*/ 303579 w 2273952"/>
              <a:gd name="connsiteY4" fmla="*/ 2519362 h 3614737"/>
              <a:gd name="connsiteX5" fmla="*/ 384542 w 2273952"/>
              <a:gd name="connsiteY5" fmla="*/ 2143125 h 3614737"/>
              <a:gd name="connsiteX6" fmla="*/ 108317 w 2273952"/>
              <a:gd name="connsiteY6" fmla="*/ 1852612 h 3614737"/>
              <a:gd name="connsiteX7" fmla="*/ 94029 w 2273952"/>
              <a:gd name="connsiteY7" fmla="*/ 1552575 h 3614737"/>
              <a:gd name="connsiteX8" fmla="*/ 3542 w 2273952"/>
              <a:gd name="connsiteY8" fmla="*/ 819150 h 3614737"/>
              <a:gd name="connsiteX9" fmla="*/ 232142 w 2273952"/>
              <a:gd name="connsiteY9" fmla="*/ 542925 h 3614737"/>
              <a:gd name="connsiteX10" fmla="*/ 298817 w 2273952"/>
              <a:gd name="connsiteY10" fmla="*/ 785812 h 3614737"/>
              <a:gd name="connsiteX11" fmla="*/ 613142 w 2273952"/>
              <a:gd name="connsiteY11" fmla="*/ 923925 h 3614737"/>
              <a:gd name="connsiteX12" fmla="*/ 660767 w 2273952"/>
              <a:gd name="connsiteY12" fmla="*/ 1176337 h 3614737"/>
              <a:gd name="connsiteX13" fmla="*/ 1008429 w 2273952"/>
              <a:gd name="connsiteY13" fmla="*/ 1347787 h 3614737"/>
              <a:gd name="connsiteX14" fmla="*/ 1446579 w 2273952"/>
              <a:gd name="connsiteY14" fmla="*/ 1876425 h 3614737"/>
              <a:gd name="connsiteX15" fmla="*/ 1522779 w 2273952"/>
              <a:gd name="connsiteY15" fmla="*/ 2257425 h 3614737"/>
              <a:gd name="connsiteX16" fmla="*/ 1689467 w 2273952"/>
              <a:gd name="connsiteY16" fmla="*/ 2043112 h 3614737"/>
              <a:gd name="connsiteX17" fmla="*/ 1513254 w 2273952"/>
              <a:gd name="connsiteY17" fmla="*/ 966787 h 3614737"/>
              <a:gd name="connsiteX18" fmla="*/ 1789479 w 2273952"/>
              <a:gd name="connsiteY18" fmla="*/ 400050 h 3614737"/>
              <a:gd name="connsiteX19" fmla="*/ 2232392 w 2273952"/>
              <a:gd name="connsiteY19" fmla="*/ 38100 h 3614737"/>
              <a:gd name="connsiteX20" fmla="*/ 2232392 w 2273952"/>
              <a:gd name="connsiteY20" fmla="*/ 38100 h 3614737"/>
              <a:gd name="connsiteX21" fmla="*/ 2260967 w 2273952"/>
              <a:gd name="connsiteY21" fmla="*/ 0 h 361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73952" h="3614737">
                <a:moveTo>
                  <a:pt x="689342" y="3614737"/>
                </a:moveTo>
                <a:cubicBezTo>
                  <a:pt x="665529" y="3456384"/>
                  <a:pt x="641717" y="3298031"/>
                  <a:pt x="584567" y="3200400"/>
                </a:cubicBezTo>
                <a:cubicBezTo>
                  <a:pt x="527417" y="3102769"/>
                  <a:pt x="371048" y="3094037"/>
                  <a:pt x="346442" y="3028950"/>
                </a:cubicBezTo>
                <a:cubicBezTo>
                  <a:pt x="321836" y="2963863"/>
                  <a:pt x="444073" y="2894806"/>
                  <a:pt x="436929" y="2809875"/>
                </a:cubicBezTo>
                <a:cubicBezTo>
                  <a:pt x="429785" y="2724944"/>
                  <a:pt x="312310" y="2630487"/>
                  <a:pt x="303579" y="2519362"/>
                </a:cubicBezTo>
                <a:cubicBezTo>
                  <a:pt x="294848" y="2408237"/>
                  <a:pt x="417086" y="2254250"/>
                  <a:pt x="384542" y="2143125"/>
                </a:cubicBezTo>
                <a:cubicBezTo>
                  <a:pt x="351998" y="2032000"/>
                  <a:pt x="156736" y="1951037"/>
                  <a:pt x="108317" y="1852612"/>
                </a:cubicBezTo>
                <a:cubicBezTo>
                  <a:pt x="59898" y="1754187"/>
                  <a:pt x="111491" y="1724819"/>
                  <a:pt x="94029" y="1552575"/>
                </a:cubicBezTo>
                <a:cubicBezTo>
                  <a:pt x="76567" y="1380331"/>
                  <a:pt x="-19477" y="987425"/>
                  <a:pt x="3542" y="819150"/>
                </a:cubicBezTo>
                <a:cubicBezTo>
                  <a:pt x="26561" y="650875"/>
                  <a:pt x="182929" y="548481"/>
                  <a:pt x="232142" y="542925"/>
                </a:cubicBezTo>
                <a:cubicBezTo>
                  <a:pt x="281354" y="537369"/>
                  <a:pt x="235317" y="722312"/>
                  <a:pt x="298817" y="785812"/>
                </a:cubicBezTo>
                <a:cubicBezTo>
                  <a:pt x="362317" y="849312"/>
                  <a:pt x="552817" y="858838"/>
                  <a:pt x="613142" y="923925"/>
                </a:cubicBezTo>
                <a:cubicBezTo>
                  <a:pt x="673467" y="989012"/>
                  <a:pt x="594886" y="1105693"/>
                  <a:pt x="660767" y="1176337"/>
                </a:cubicBezTo>
                <a:cubicBezTo>
                  <a:pt x="726648" y="1246981"/>
                  <a:pt x="877460" y="1231106"/>
                  <a:pt x="1008429" y="1347787"/>
                </a:cubicBezTo>
                <a:cubicBezTo>
                  <a:pt x="1139398" y="1464468"/>
                  <a:pt x="1360854" y="1724819"/>
                  <a:pt x="1446579" y="1876425"/>
                </a:cubicBezTo>
                <a:cubicBezTo>
                  <a:pt x="1532304" y="2028031"/>
                  <a:pt x="1482298" y="2229644"/>
                  <a:pt x="1522779" y="2257425"/>
                </a:cubicBezTo>
                <a:cubicBezTo>
                  <a:pt x="1563260" y="2285206"/>
                  <a:pt x="1691054" y="2258218"/>
                  <a:pt x="1689467" y="2043112"/>
                </a:cubicBezTo>
                <a:cubicBezTo>
                  <a:pt x="1687880" y="1828006"/>
                  <a:pt x="1496585" y="1240631"/>
                  <a:pt x="1513254" y="966787"/>
                </a:cubicBezTo>
                <a:cubicBezTo>
                  <a:pt x="1529923" y="692943"/>
                  <a:pt x="1669623" y="554831"/>
                  <a:pt x="1789479" y="400050"/>
                </a:cubicBezTo>
                <a:cubicBezTo>
                  <a:pt x="1909335" y="245269"/>
                  <a:pt x="2232392" y="38100"/>
                  <a:pt x="2232392" y="38100"/>
                </a:cubicBezTo>
                <a:lnTo>
                  <a:pt x="2232392" y="38100"/>
                </a:lnTo>
                <a:cubicBezTo>
                  <a:pt x="2237154" y="31750"/>
                  <a:pt x="2300655" y="69056"/>
                  <a:pt x="2260967" y="0"/>
                </a:cubicBezTo>
              </a:path>
            </a:pathLst>
          </a:custGeom>
          <a:ln w="57150">
            <a:solidFill>
              <a:schemeClr val="bg2">
                <a:lumMod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468862" y="5696272"/>
            <a:ext cx="1876683" cy="7794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029200" y="228600"/>
            <a:ext cx="2239314" cy="662940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Connector 2047"/>
          <p:cNvCxnSpPr/>
          <p:nvPr/>
        </p:nvCxnSpPr>
        <p:spPr>
          <a:xfrm>
            <a:off x="5543968" y="5841238"/>
            <a:ext cx="314021" cy="21595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19" y="5419719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36" y="5857543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47" y="4349564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819" y="6104466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5141997" y="6522332"/>
            <a:ext cx="1229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HVDC cable to other AWC converter stations </a:t>
            </a:r>
            <a:endParaRPr lang="en-US" sz="600" dirty="0"/>
          </a:p>
        </p:txBody>
      </p:sp>
      <p:pic>
        <p:nvPicPr>
          <p:cNvPr id="101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745" y="5104950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6872006" y="574313"/>
            <a:ext cx="1398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00" dirty="0">
                <a:solidFill>
                  <a:prstClr val="black"/>
                </a:solidFill>
              </a:rPr>
              <a:t>HVDC </a:t>
            </a:r>
            <a:r>
              <a:rPr lang="en-US" sz="700" dirty="0" smtClean="0">
                <a:solidFill>
                  <a:prstClr val="black"/>
                </a:solidFill>
              </a:rPr>
              <a:t>cable </a:t>
            </a:r>
            <a:r>
              <a:rPr lang="en-US" sz="700" dirty="0">
                <a:solidFill>
                  <a:prstClr val="black"/>
                </a:solidFill>
              </a:rPr>
              <a:t>to other AWC converter stations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24" y="1760274"/>
            <a:ext cx="388364" cy="32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52" y="2294419"/>
            <a:ext cx="388364" cy="32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20" y="2692665"/>
            <a:ext cx="3905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72" y="4806644"/>
            <a:ext cx="388364" cy="32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stCxn id="207" idx="0"/>
            <a:endCxn id="206" idx="2"/>
          </p:cNvCxnSpPr>
          <p:nvPr/>
        </p:nvCxnSpPr>
        <p:spPr>
          <a:xfrm flipV="1">
            <a:off x="3052536" y="2353737"/>
            <a:ext cx="77258" cy="3342687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9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364" y="2142810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46" y="2498163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839" y="2163815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8" name="Straight Connector 127"/>
          <p:cNvCxnSpPr>
            <a:stCxn id="179" idx="2"/>
            <a:endCxn id="179" idx="2"/>
          </p:cNvCxnSpPr>
          <p:nvPr/>
        </p:nvCxnSpPr>
        <p:spPr>
          <a:xfrm>
            <a:off x="7906897" y="23579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3199728" y="5636494"/>
            <a:ext cx="287233" cy="281143"/>
          </a:xfrm>
          <a:prstGeom prst="rect">
            <a:avLst/>
          </a:prstGeom>
          <a:solidFill>
            <a:srgbClr val="43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Rectangle 205"/>
          <p:cNvSpPr/>
          <p:nvPr/>
        </p:nvSpPr>
        <p:spPr>
          <a:xfrm>
            <a:off x="3039743" y="2210646"/>
            <a:ext cx="180101" cy="143091"/>
          </a:xfrm>
          <a:prstGeom prst="rect">
            <a:avLst/>
          </a:prstGeom>
          <a:solidFill>
            <a:srgbClr val="C35D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Rectangle 206"/>
          <p:cNvSpPr/>
          <p:nvPr/>
        </p:nvSpPr>
        <p:spPr>
          <a:xfrm>
            <a:off x="2965919" y="5696424"/>
            <a:ext cx="173233" cy="130390"/>
          </a:xfrm>
          <a:prstGeom prst="rect">
            <a:avLst/>
          </a:prstGeom>
          <a:solidFill>
            <a:srgbClr val="C35D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6947738" y="2806853"/>
            <a:ext cx="1255229" cy="42884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921942" y="2973261"/>
            <a:ext cx="1103174" cy="70700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30" y="1476778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348" y="2442107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414" y="2932371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54" y="1420816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905" y="1528390"/>
            <a:ext cx="66973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68" y="2128297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444" y="1744475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144" y="1761687"/>
            <a:ext cx="66973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929" y="1778648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88" y="2535819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41" y="2856971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75" y="2806853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85" y="3343275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378" y="3219188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516" y="3128126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" name="Rectangle 238"/>
          <p:cNvSpPr/>
          <p:nvPr/>
        </p:nvSpPr>
        <p:spPr>
          <a:xfrm>
            <a:off x="6436389" y="2158770"/>
            <a:ext cx="287233" cy="281143"/>
          </a:xfrm>
          <a:prstGeom prst="rect">
            <a:avLst/>
          </a:prstGeom>
          <a:solidFill>
            <a:srgbClr val="43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0" name="Rectangle 239"/>
          <p:cNvSpPr/>
          <p:nvPr/>
        </p:nvSpPr>
        <p:spPr>
          <a:xfrm>
            <a:off x="5339287" y="5513306"/>
            <a:ext cx="287233" cy="281143"/>
          </a:xfrm>
          <a:prstGeom prst="rect">
            <a:avLst/>
          </a:prstGeom>
          <a:solidFill>
            <a:srgbClr val="435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70" y="5363453"/>
            <a:ext cx="388364" cy="32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3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9" y="4754404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655" y="4701268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8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85" y="5061447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876" y="5398593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35" y="5425007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62" y="5788876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514" y="4667491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3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638" y="5821620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95" y="4452342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64" y="4544994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07" y="5139523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753" y="6023437"/>
            <a:ext cx="3905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8" name="Straight Connector 137"/>
          <p:cNvCxnSpPr/>
          <p:nvPr/>
        </p:nvCxnSpPr>
        <p:spPr>
          <a:xfrm flipV="1">
            <a:off x="6063962" y="5942232"/>
            <a:ext cx="1511390" cy="16671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6050227" y="6248148"/>
            <a:ext cx="1481532" cy="19804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436389" y="4341951"/>
            <a:ext cx="1470508" cy="53825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414729" y="4806644"/>
            <a:ext cx="1454685" cy="21954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386170" y="5106619"/>
            <a:ext cx="1578521" cy="35071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87740" y="5570632"/>
            <a:ext cx="1752228" cy="13904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204" idx="1"/>
          </p:cNvCxnSpPr>
          <p:nvPr/>
        </p:nvCxnSpPr>
        <p:spPr>
          <a:xfrm>
            <a:off x="3134746" y="5777065"/>
            <a:ext cx="64982" cy="1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7390956" y="1578744"/>
            <a:ext cx="1105208" cy="25024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endCxn id="247" idx="1"/>
          </p:cNvCxnSpPr>
          <p:nvPr/>
        </p:nvCxnSpPr>
        <p:spPr>
          <a:xfrm flipV="1">
            <a:off x="5626520" y="5527294"/>
            <a:ext cx="409350" cy="1092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 flipV="1">
            <a:off x="7416514" y="2304913"/>
            <a:ext cx="1037648" cy="970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7394547" y="1918970"/>
            <a:ext cx="1081581" cy="8408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7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33" y="409355"/>
            <a:ext cx="473027" cy="6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04" y="928487"/>
            <a:ext cx="300160" cy="48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" name="Picture 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14" y="595859"/>
            <a:ext cx="406284" cy="40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0" name="Straight Connector 269"/>
          <p:cNvCxnSpPr/>
          <p:nvPr/>
        </p:nvCxnSpPr>
        <p:spPr>
          <a:xfrm flipH="1">
            <a:off x="2207255" y="5772698"/>
            <a:ext cx="765432" cy="364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6" name="Picture 3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00495">
            <a:off x="341696" y="6070863"/>
            <a:ext cx="149845" cy="46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7" name="TextBox 1066"/>
          <p:cNvSpPr txBox="1"/>
          <p:nvPr/>
        </p:nvSpPr>
        <p:spPr>
          <a:xfrm>
            <a:off x="533350" y="5338396"/>
            <a:ext cx="12928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         350 MW AC substation</a:t>
            </a:r>
            <a:endParaRPr lang="en-US" sz="600" dirty="0"/>
          </a:p>
        </p:txBody>
      </p:sp>
      <p:sp>
        <p:nvSpPr>
          <p:cNvPr id="408" name="TextBox 407"/>
          <p:cNvSpPr txBox="1"/>
          <p:nvPr/>
        </p:nvSpPr>
        <p:spPr>
          <a:xfrm>
            <a:off x="533705" y="5599734"/>
            <a:ext cx="13712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         1000 MW HVDC substation</a:t>
            </a:r>
            <a:endParaRPr lang="en-US" sz="600" dirty="0"/>
          </a:p>
        </p:txBody>
      </p:sp>
      <p:pic>
        <p:nvPicPr>
          <p:cNvPr id="311" name="Picture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7" y="5357151"/>
            <a:ext cx="238125" cy="20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3" y="5618818"/>
            <a:ext cx="188912" cy="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8" y="5877938"/>
            <a:ext cx="171450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8" name="Straight Connector 397"/>
          <p:cNvCxnSpPr/>
          <p:nvPr/>
        </p:nvCxnSpPr>
        <p:spPr>
          <a:xfrm>
            <a:off x="235738" y="6147379"/>
            <a:ext cx="450062" cy="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" name="TextBox 408"/>
          <p:cNvSpPr txBox="1"/>
          <p:nvPr/>
        </p:nvSpPr>
        <p:spPr>
          <a:xfrm>
            <a:off x="538820" y="5838771"/>
            <a:ext cx="10804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         AC substation</a:t>
            </a:r>
            <a:endParaRPr lang="en-US" sz="600" dirty="0"/>
          </a:p>
        </p:txBody>
      </p:sp>
      <p:sp>
        <p:nvSpPr>
          <p:cNvPr id="411" name="TextBox 410"/>
          <p:cNvSpPr txBox="1"/>
          <p:nvPr/>
        </p:nvSpPr>
        <p:spPr>
          <a:xfrm>
            <a:off x="696209" y="6034342"/>
            <a:ext cx="10278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Buried HVDC cable</a:t>
            </a:r>
            <a:endParaRPr lang="en-US" sz="600" dirty="0"/>
          </a:p>
        </p:txBody>
      </p:sp>
      <p:sp>
        <p:nvSpPr>
          <p:cNvPr id="412" name="TextBox 411"/>
          <p:cNvSpPr txBox="1"/>
          <p:nvPr/>
        </p:nvSpPr>
        <p:spPr>
          <a:xfrm>
            <a:off x="676275" y="6187076"/>
            <a:ext cx="10335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 Overhead AC cable </a:t>
            </a:r>
            <a:endParaRPr lang="en-US" sz="600" dirty="0"/>
          </a:p>
        </p:txBody>
      </p:sp>
      <p:pic>
        <p:nvPicPr>
          <p:cNvPr id="1071" name="Picture 3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14" y="3015007"/>
            <a:ext cx="792700" cy="40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87" name="Straight Connector 1086"/>
          <p:cNvCxnSpPr/>
          <p:nvPr/>
        </p:nvCxnSpPr>
        <p:spPr>
          <a:xfrm flipV="1">
            <a:off x="6721171" y="1918971"/>
            <a:ext cx="366916" cy="24484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>
            <a:stCxn id="239" idx="3"/>
          </p:cNvCxnSpPr>
          <p:nvPr/>
        </p:nvCxnSpPr>
        <p:spPr>
          <a:xfrm>
            <a:off x="6723622" y="2299342"/>
            <a:ext cx="396640" cy="14922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/>
          <p:cNvCxnSpPr>
            <a:stCxn id="239" idx="2"/>
          </p:cNvCxnSpPr>
          <p:nvPr/>
        </p:nvCxnSpPr>
        <p:spPr>
          <a:xfrm>
            <a:off x="6580006" y="2439913"/>
            <a:ext cx="255332" cy="29915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/>
          <p:cNvCxnSpPr/>
          <p:nvPr/>
        </p:nvCxnSpPr>
        <p:spPr>
          <a:xfrm>
            <a:off x="7405428" y="2509543"/>
            <a:ext cx="1070700" cy="34742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5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622" y="6126675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6" name="Picture 2" descr="C:\Users\hdurante\AppData\Local\Microsoft\Windows\Temporary Internet Files\Content.IE5\8R0C3NB4\MC9002155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81" y="6160154"/>
            <a:ext cx="77066" cy="215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9" name="Straight Connector 438"/>
          <p:cNvCxnSpPr/>
          <p:nvPr/>
        </p:nvCxnSpPr>
        <p:spPr>
          <a:xfrm>
            <a:off x="4839445" y="1482076"/>
            <a:ext cx="1586785" cy="724426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2" name="Picture 4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76" y="1305745"/>
            <a:ext cx="28575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3" name="Picture 4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876" y="1370039"/>
            <a:ext cx="18256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4" name="Picture 4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39" y="1433539"/>
            <a:ext cx="666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5" name="Freeform 454"/>
          <p:cNvSpPr/>
          <p:nvPr/>
        </p:nvSpPr>
        <p:spPr>
          <a:xfrm>
            <a:off x="3115595" y="771032"/>
            <a:ext cx="1217752" cy="1435470"/>
          </a:xfrm>
          <a:custGeom>
            <a:avLst/>
            <a:gdLst>
              <a:gd name="connsiteX0" fmla="*/ 3315 w 1217752"/>
              <a:gd name="connsiteY0" fmla="*/ 1392782 h 1392782"/>
              <a:gd name="connsiteX1" fmla="*/ 189052 w 1217752"/>
              <a:gd name="connsiteY1" fmla="*/ 16419 h 1392782"/>
              <a:gd name="connsiteX2" fmla="*/ 1217752 w 1217752"/>
              <a:gd name="connsiteY2" fmla="*/ 597444 h 1392782"/>
              <a:gd name="connsiteX3" fmla="*/ 1217752 w 1217752"/>
              <a:gd name="connsiteY3" fmla="*/ 597444 h 139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752" h="1392782">
                <a:moveTo>
                  <a:pt x="3315" y="1392782"/>
                </a:moveTo>
                <a:cubicBezTo>
                  <a:pt x="-5020" y="770878"/>
                  <a:pt x="-13354" y="148975"/>
                  <a:pt x="189052" y="16419"/>
                </a:cubicBezTo>
                <a:cubicBezTo>
                  <a:pt x="391458" y="-116137"/>
                  <a:pt x="1217752" y="597444"/>
                  <a:pt x="1217752" y="597444"/>
                </a:cubicBezTo>
                <a:lnTo>
                  <a:pt x="1217752" y="597444"/>
                </a:lnTo>
              </a:path>
            </a:pathLst>
          </a:cu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3" name="Picture 3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79" y="3661988"/>
            <a:ext cx="769537" cy="39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2" name="Straight Connector 481"/>
          <p:cNvCxnSpPr/>
          <p:nvPr/>
        </p:nvCxnSpPr>
        <p:spPr>
          <a:xfrm flipV="1">
            <a:off x="5543968" y="4970485"/>
            <a:ext cx="565310" cy="535682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ontent Placeholder 2"/>
          <p:cNvSpPr txBox="1">
            <a:spLocks/>
          </p:cNvSpPr>
          <p:nvPr/>
        </p:nvSpPr>
        <p:spPr>
          <a:xfrm>
            <a:off x="119365" y="1918970"/>
            <a:ext cx="2971800" cy="278227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lvl="1" indent="0">
              <a:buFont typeface="Arial" pitchFamily="34" charset="0"/>
              <a:buNone/>
            </a:pPr>
            <a:r>
              <a:rPr lang="en-US" sz="1400" dirty="0" smtClean="0"/>
              <a:t>Two transmission options to get offshore wind to load.</a:t>
            </a:r>
          </a:p>
          <a:p>
            <a:pPr marL="434340" lvl="1" indent="-342900">
              <a:buFont typeface="Arial" pitchFamily="34" charset="0"/>
              <a:buAutoNum type="arabicPeriod"/>
            </a:pPr>
            <a:r>
              <a:rPr lang="en-US" sz="1400" dirty="0" smtClean="0"/>
              <a:t>Each wind farm lays 3 or more cables to get power to land (radial interconnections or “ties”), or</a:t>
            </a:r>
          </a:p>
          <a:p>
            <a:pPr marL="434340" lvl="1" indent="-342900">
              <a:buFont typeface="Arial" pitchFamily="34" charset="0"/>
              <a:buAutoNum type="arabicPeriod"/>
            </a:pPr>
            <a:r>
              <a:rPr lang="en-US" sz="1400" dirty="0" smtClean="0"/>
              <a:t>The wind farms connect to a high-capacity offshore backbone.</a:t>
            </a:r>
          </a:p>
          <a:p>
            <a:pPr marL="91440" lvl="1" indent="0">
              <a:buNone/>
            </a:pPr>
            <a:r>
              <a:rPr lang="en-US" sz="1400" dirty="0" smtClean="0"/>
              <a:t>Either way, ratepayers </a:t>
            </a:r>
            <a:r>
              <a:rPr lang="en-US" sz="1400" dirty="0"/>
              <a:t>will </a:t>
            </a:r>
            <a:r>
              <a:rPr lang="en-US" sz="1400" dirty="0" smtClean="0"/>
              <a:t>cover the cost.</a:t>
            </a:r>
          </a:p>
          <a:p>
            <a:pPr marL="91440" lvl="1" indent="0">
              <a:buNone/>
            </a:pPr>
            <a:r>
              <a:rPr lang="en-US" sz="1400" i="1" dirty="0" smtClean="0"/>
              <a:t>The question is which option is the best value and how to build and pay for it?</a:t>
            </a:r>
          </a:p>
          <a:p>
            <a:pPr marL="91440" lvl="1" indent="0">
              <a:buFont typeface="Arial" pitchFamily="34" charset="0"/>
              <a:buNone/>
            </a:pPr>
            <a:r>
              <a:rPr lang="en-US" sz="1400" b="1" dirty="0" smtClean="0"/>
              <a:t>The AWC backbone solution is cheaper than radial interconnections and provides greater benefits.</a:t>
            </a:r>
          </a:p>
        </p:txBody>
      </p:sp>
      <p:sp>
        <p:nvSpPr>
          <p:cNvPr id="97" name="Rectangle 2"/>
          <p:cNvSpPr txBox="1">
            <a:spLocks/>
          </p:cNvSpPr>
          <p:nvPr/>
        </p:nvSpPr>
        <p:spPr>
          <a:xfrm>
            <a:off x="150405" y="928487"/>
            <a:ext cx="2668995" cy="74186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The AWC backbone is a better value for ratepayers</a:t>
            </a:r>
          </a:p>
        </p:txBody>
      </p:sp>
      <p:pic>
        <p:nvPicPr>
          <p:cNvPr id="100" name="Picture 3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47" y="4749013"/>
            <a:ext cx="792700" cy="40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84" y="273516"/>
            <a:ext cx="473027" cy="6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6B8523-04E7-47C1-AF38-02ECD98D4C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727117" y="6376846"/>
            <a:ext cx="10335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/>
              <a:t> Buried AC cable </a:t>
            </a:r>
            <a:endParaRPr lang="en-US" sz="600" dirty="0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221451" y="6469179"/>
            <a:ext cx="450062" cy="0"/>
          </a:xfrm>
          <a:prstGeom prst="line">
            <a:avLst/>
          </a:prstGeom>
          <a:ln w="127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34467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97888"/>
            <a:ext cx="4114800" cy="5325035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5613" y="263525"/>
            <a:ext cx="8229600" cy="103187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U.S. Department of Interior – “</a:t>
            </a:r>
            <a:r>
              <a:rPr lang="en-US" sz="2800" i="1" dirty="0" smtClean="0">
                <a:solidFill>
                  <a:schemeClr val="bg1"/>
                </a:solidFill>
              </a:rPr>
              <a:t>Smart from the Start”</a:t>
            </a:r>
          </a:p>
          <a:p>
            <a:r>
              <a:rPr lang="en-US" sz="2800" i="1" dirty="0" smtClean="0">
                <a:solidFill>
                  <a:schemeClr val="bg1"/>
                </a:solidFill>
              </a:rPr>
              <a:t>Designated Wind Energy Areas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A6B8523-04E7-47C1-AF38-02ECD98D4C0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250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5" y="1219200"/>
            <a:ext cx="4180610" cy="5410200"/>
          </a:xfrm>
          <a:prstGeom prst="rect">
            <a:avLst/>
          </a:prstGeom>
        </p:spPr>
      </p:pic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3"/>
          </a:xfrm>
          <a:solidFill>
            <a:schemeClr val="accent1"/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Technical limitations and practical siting constraints cause radial ties to be more expensive than AWC’s backbone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b="1" u="sng" dirty="0">
                <a:solidFill>
                  <a:schemeClr val="bg1"/>
                </a:solidFill>
              </a:rPr>
              <a:t>Delaware Example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523-04E7-47C1-AF38-02ECD98D4C0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036532"/>
              </p:ext>
            </p:extLst>
          </p:nvPr>
        </p:nvGraphicFramePr>
        <p:xfrm>
          <a:off x="5105400" y="1447800"/>
          <a:ext cx="32766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65200"/>
                <a:gridCol w="1092200"/>
              </a:tblGrid>
              <a:tr h="17610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Radials: AC technology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AWC: DC technology</a:t>
                      </a:r>
                    </a:p>
                  </a:txBody>
                  <a:tcPr/>
                </a:tc>
              </a:tr>
              <a:tr h="176107"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Total capital  cost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$505</a:t>
                      </a:r>
                      <a:r>
                        <a:rPr lang="en-US" sz="1100" baseline="0" dirty="0" smtClean="0"/>
                        <a:t> m</a:t>
                      </a:r>
                      <a:r>
                        <a:rPr lang="en-US" sz="1100" dirty="0" smtClean="0"/>
                        <a:t>illion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$464</a:t>
                      </a:r>
                      <a:r>
                        <a:rPr lang="en-US" sz="1100" baseline="0" dirty="0" smtClean="0"/>
                        <a:t> m</a:t>
                      </a:r>
                      <a:r>
                        <a:rPr lang="en-US" sz="1100" dirty="0" smtClean="0"/>
                        <a:t>illion</a:t>
                      </a:r>
                      <a:endParaRPr lang="en-US" sz="1100" dirty="0"/>
                    </a:p>
                  </a:txBody>
                  <a:tcPr/>
                </a:tc>
              </a:tr>
              <a:tr h="17610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Savings</a:t>
                      </a:r>
                      <a:r>
                        <a:rPr lang="en-US" sz="1100" baseline="0" dirty="0" smtClean="0"/>
                        <a:t> with AWC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$41 million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6800" y="5715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Constraints in red include DOD &amp; NASA </a:t>
            </a:r>
            <a:r>
              <a:rPr lang="en-US" sz="1200" dirty="0">
                <a:solidFill>
                  <a:srgbClr val="FF0000"/>
                </a:solidFill>
              </a:rPr>
              <a:t>restricted areas, shipping lanes, </a:t>
            </a:r>
            <a:r>
              <a:rPr lang="en-US" sz="1200" dirty="0" smtClean="0">
                <a:solidFill>
                  <a:srgbClr val="FF0000"/>
                </a:solidFill>
              </a:rPr>
              <a:t>and sand </a:t>
            </a:r>
            <a:r>
              <a:rPr lang="en-US" sz="1200" dirty="0">
                <a:solidFill>
                  <a:srgbClr val="FF0000"/>
                </a:solidFill>
              </a:rPr>
              <a:t>&amp; gravel </a:t>
            </a:r>
            <a:r>
              <a:rPr lang="en-US" sz="1200" dirty="0" smtClean="0">
                <a:solidFill>
                  <a:srgbClr val="FF0000"/>
                </a:solidFill>
              </a:rPr>
              <a:t>areas.  Longer cable routes to avoid constraints increase cost.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438400" y="5943600"/>
            <a:ext cx="2438400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/>
          </p:cNvSpPr>
          <p:nvPr/>
        </p:nvSpPr>
        <p:spPr>
          <a:xfrm>
            <a:off x="5715000" y="2514600"/>
            <a:ext cx="2743200" cy="32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 smtClean="0"/>
              <a:t>The DC cables used by AWC are more efficient.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/>
              <a:t>1,000 MW of capacity can be delivered on just two of AWC’s DC cables.</a:t>
            </a:r>
          </a:p>
          <a:p>
            <a:pPr lvl="1">
              <a:lnSpc>
                <a:spcPct val="90000"/>
              </a:lnSpc>
            </a:pPr>
            <a:r>
              <a:rPr lang="en-US" sz="1200" dirty="0" smtClean="0"/>
              <a:t>Delivering the same capacity with radial ties using AC cables takes five or more three-core 138 kV AC cables. 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AC cables are bigger than DC cables and use more copper costing the ratepayers more.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Significant routing restrictions favor AWC.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0989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13126</TotalTime>
  <Words>1195</Words>
  <Application>Microsoft Office PowerPoint</Application>
  <PresentationFormat>On-screen Show (4:3)</PresentationFormat>
  <Paragraphs>138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U.S. energy demand</vt:lpstr>
      <vt:lpstr>“The mid-Atlantic region offers the most abundant and most attractive offshore wind resources in the country.” The Brattle Group</vt:lpstr>
      <vt:lpstr>“Local roads or an interstate highway network?” Planning ahead to avoid obstacles will save ratepayers money</vt:lpstr>
      <vt:lpstr>“Local roads or an interstate highway network?” Planning ahead to avoid obstacles will save ratepayers money in the long run</vt:lpstr>
      <vt:lpstr>The Atlantic Wind Connection Makes Offshore Wind…</vt:lpstr>
      <vt:lpstr>Slide 7</vt:lpstr>
      <vt:lpstr>Slide 8</vt:lpstr>
      <vt:lpstr>Technical limitations and practical siting constraints cause radial ties to be more expensive than AWC’s backbone Delaware Example</vt:lpstr>
      <vt:lpstr>Slide 10</vt:lpstr>
      <vt:lpstr>AWC lowers the hidden costs consumers pay for congestion.</vt:lpstr>
      <vt:lpstr>A Concern on the Horizon:  PJM is planning new Midwest and east coast transmission facilities that will be able to move large amounts of Midwest wind to the east coast.</vt:lpstr>
      <vt:lpstr>Regional Offshore Wind Industry Potential Benefits Total benefits from 6,600 MW of offshore wind plus AWC are substantial  Capital cost approx. $28 billion ($4,200/kW):  Benefits approx. $44 billion</vt:lpstr>
      <vt:lpstr>Slide 14</vt:lpstr>
      <vt:lpstr>This presentation was given at the 12.9.2011  New England Electricity Restructuring Roundtable,   “Renewable Energy-Related Transmission  for New Englanders: by Land and by Sea” convened and moderated by Raab Associates, Ltd.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Jobs and Industry for New Jersey with AWC</dc:title>
  <dc:creator>Markian Melnyk</dc:creator>
  <cp:lastModifiedBy> </cp:lastModifiedBy>
  <cp:revision>311</cp:revision>
  <cp:lastPrinted>2011-11-08T19:31:21Z</cp:lastPrinted>
  <dcterms:created xsi:type="dcterms:W3CDTF">2011-07-15T21:50:04Z</dcterms:created>
  <dcterms:modified xsi:type="dcterms:W3CDTF">2011-12-13T17:13:55Z</dcterms:modified>
</cp:coreProperties>
</file>